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1" r:id="rId11"/>
    <p:sldId id="265" r:id="rId12"/>
    <p:sldId id="280" r:id="rId13"/>
    <p:sldId id="277" r:id="rId14"/>
    <p:sldId id="267" r:id="rId15"/>
    <p:sldId id="266" r:id="rId16"/>
    <p:sldId id="268" r:id="rId17"/>
    <p:sldId id="282" r:id="rId18"/>
    <p:sldId id="269" r:id="rId19"/>
    <p:sldId id="278" r:id="rId20"/>
    <p:sldId id="270" r:id="rId21"/>
    <p:sldId id="271" r:id="rId22"/>
    <p:sldId id="272" r:id="rId23"/>
    <p:sldId id="283" r:id="rId24"/>
    <p:sldId id="273" r:id="rId25"/>
    <p:sldId id="279" r:id="rId26"/>
    <p:sldId id="274" r:id="rId27"/>
    <p:sldId id="275" r:id="rId28"/>
    <p:sldId id="276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152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322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32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47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65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80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4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0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377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18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428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47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3CD5A-60F1-481F-82F1-9C10BC7D4AAE}" type="datetimeFigureOut">
              <a:rPr lang="ko-KR" altLang="en-US" smtClean="0"/>
              <a:t>2020-02-18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B689D-6591-45D0-910D-C6133CBE7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06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CD25 </a:t>
            </a:r>
            <a:r>
              <a:rPr lang="en-US" altLang="ko-KR" b="1" dirty="0" smtClean="0"/>
              <a:t>occupancy </a:t>
            </a:r>
            <a:r>
              <a:rPr lang="en-US" altLang="ko-KR" b="1" dirty="0" err="1" smtClean="0"/>
              <a:t>Modelling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 err="1" smtClean="0"/>
              <a:t>Emax</a:t>
            </a:r>
            <a:r>
              <a:rPr lang="en-US" altLang="ko-KR" sz="2800" dirty="0" smtClean="0"/>
              <a:t> Model </a:t>
            </a:r>
            <a:r>
              <a:rPr lang="ko-KR" altLang="en-US" sz="2800" dirty="0" smtClean="0"/>
              <a:t>사용</a:t>
            </a:r>
            <a:endParaRPr lang="en-US" altLang="ko-KR" sz="2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5" name="_x178520808" descr="EMB00002b7424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33" b="12227"/>
          <a:stretch>
            <a:fillRect/>
          </a:stretch>
        </p:blipFill>
        <p:spPr bwMode="auto">
          <a:xfrm>
            <a:off x="2231740" y="5326212"/>
            <a:ext cx="4680520" cy="111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2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_x181267176" descr="EMB00002b7424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4" b="10912"/>
          <a:stretch>
            <a:fillRect/>
          </a:stretch>
        </p:blipFill>
        <p:spPr bwMode="auto">
          <a:xfrm>
            <a:off x="1547664" y="3139170"/>
            <a:ext cx="5904656" cy="328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CD25 </a:t>
            </a:r>
            <a:r>
              <a:rPr lang="en-US" altLang="ko-KR" b="1" dirty="0" smtClean="0"/>
              <a:t>occupancy </a:t>
            </a:r>
            <a:r>
              <a:rPr lang="en-US" altLang="ko-KR" b="1" dirty="0" err="1" smtClean="0"/>
              <a:t>Modelling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Saturation </a:t>
            </a:r>
          </a:p>
          <a:p>
            <a:pPr marL="0" indent="0">
              <a:buNone/>
            </a:pPr>
            <a:r>
              <a:rPr lang="en-US" altLang="ko-KR" dirty="0" smtClean="0"/>
              <a:t>7h</a:t>
            </a:r>
            <a:r>
              <a:rPr lang="ko-KR" altLang="en-US" dirty="0" smtClean="0"/>
              <a:t>만에 거의 </a:t>
            </a:r>
            <a:r>
              <a:rPr lang="en-US" altLang="ko-KR" dirty="0" smtClean="0"/>
              <a:t>Saturation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포화상태는 </a:t>
            </a:r>
            <a:r>
              <a:rPr lang="en-US" altLang="ko-KR" dirty="0" smtClean="0"/>
              <a:t>5 mg/L</a:t>
            </a:r>
            <a:r>
              <a:rPr lang="ko-KR" altLang="en-US" dirty="0" smtClean="0"/>
              <a:t>까지 유지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187624" y="6165304"/>
            <a:ext cx="28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검은선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DAC HYP</a:t>
            </a:r>
            <a:r>
              <a:rPr lang="ko-KR" altLang="en-US" dirty="0" smtClean="0"/>
              <a:t>의 농도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44185" y="6165304"/>
            <a:ext cx="283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빨간선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CD25 occupancy</a:t>
            </a:r>
            <a:endParaRPr lang="ko-KR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3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CD25 </a:t>
            </a:r>
            <a:r>
              <a:rPr lang="en-US" altLang="ko-KR" b="1" dirty="0" smtClean="0"/>
              <a:t>occupancy </a:t>
            </a:r>
            <a:r>
              <a:rPr lang="en-US" altLang="ko-KR" b="1" dirty="0" err="1" smtClean="0"/>
              <a:t>Modelling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Desaturation </a:t>
            </a:r>
          </a:p>
          <a:p>
            <a:pPr marL="0" indent="0">
              <a:buNone/>
            </a:pPr>
            <a:r>
              <a:rPr lang="ko-KR" altLang="en-US" sz="2400" dirty="0" smtClean="0"/>
              <a:t>마지막 </a:t>
            </a:r>
            <a:r>
              <a:rPr lang="ko-KR" altLang="en-US" sz="2400" dirty="0" err="1" smtClean="0"/>
              <a:t>투여후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24</a:t>
            </a:r>
            <a:r>
              <a:rPr lang="ko-KR" altLang="en-US" sz="2400" dirty="0" smtClean="0"/>
              <a:t>주 후에 </a:t>
            </a:r>
            <a:r>
              <a:rPr lang="en-US" altLang="ko-KR" sz="2400" dirty="0" smtClean="0"/>
              <a:t>baseline</a:t>
            </a:r>
            <a:r>
              <a:rPr lang="ko-KR" altLang="en-US" sz="2400" dirty="0" smtClean="0"/>
              <a:t>으로 돌아오면서 </a:t>
            </a:r>
            <a:r>
              <a:rPr lang="en-US" altLang="ko-KR" sz="2400" dirty="0" smtClean="0"/>
              <a:t>1mg/L</a:t>
            </a:r>
            <a:r>
              <a:rPr lang="ko-KR" altLang="en-US" sz="2400" dirty="0" smtClean="0"/>
              <a:t>이하의 약 농도를 띔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135855744" descr="EMB00002b7424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78" r="80150" b="36928"/>
          <a:stretch>
            <a:fillRect/>
          </a:stretch>
        </p:blipFill>
        <p:spPr bwMode="auto">
          <a:xfrm>
            <a:off x="571663" y="2996952"/>
            <a:ext cx="6304593" cy="34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87624" y="6237312"/>
            <a:ext cx="28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검은선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DAC HYP</a:t>
            </a:r>
            <a:r>
              <a:rPr lang="ko-KR" altLang="en-US" dirty="0" smtClean="0"/>
              <a:t>의 농도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44185" y="6237312"/>
            <a:ext cx="283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빨간선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CD25 occupancy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92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CD25 </a:t>
            </a:r>
            <a:r>
              <a:rPr lang="en-US" altLang="ko-KR" b="1" dirty="0" smtClean="0"/>
              <a:t>occupancy </a:t>
            </a:r>
            <a:r>
              <a:rPr lang="en-US" altLang="ko-KR" b="1" dirty="0" err="1" smtClean="0"/>
              <a:t>Modelling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800" dirty="0"/>
              <a:t>saturation desaturation</a:t>
            </a:r>
            <a:r>
              <a:rPr lang="en-US" altLang="ko-KR" sz="2800" b="1" dirty="0"/>
              <a:t> </a:t>
            </a:r>
            <a:r>
              <a:rPr lang="en-US" altLang="ko-KR" sz="2800" b="1" dirty="0" smtClean="0"/>
              <a:t>kinetic</a:t>
            </a:r>
            <a:r>
              <a:rPr lang="ko-KR" altLang="en-US" sz="2800" dirty="0" smtClean="0"/>
              <a:t>이 </a:t>
            </a:r>
            <a:r>
              <a:rPr lang="en-US" altLang="ko-KR" sz="2800" dirty="0" smtClean="0"/>
              <a:t>1</a:t>
            </a:r>
            <a:r>
              <a:rPr lang="ko-KR" altLang="en-US" sz="2800" dirty="0" smtClean="0"/>
              <a:t>상과 거의 일치</a:t>
            </a:r>
            <a:endParaRPr lang="en-US" altLang="ko-KR" sz="2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78520488" descr="EMB00002b7424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t="26616" r="63292" b="36302"/>
          <a:stretch>
            <a:fillRect/>
          </a:stretch>
        </p:blipFill>
        <p:spPr bwMode="auto">
          <a:xfrm>
            <a:off x="539552" y="3307308"/>
            <a:ext cx="7907275" cy="285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9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024" y="274638"/>
            <a:ext cx="8820472" cy="1143000"/>
          </a:xfrm>
        </p:spPr>
        <p:txBody>
          <a:bodyPr>
            <a:normAutofit fontScale="90000"/>
          </a:bodyPr>
          <a:lstStyle/>
          <a:p>
            <a:r>
              <a:rPr lang="en-US" altLang="ko-KR" sz="3800" b="1" dirty="0" smtClean="0"/>
              <a:t>CD25 occupancy </a:t>
            </a:r>
            <a:r>
              <a:rPr lang="en-US" altLang="ko-KR" sz="3800" b="1" dirty="0" err="1" smtClean="0"/>
              <a:t>Modelling</a:t>
            </a:r>
            <a:r>
              <a:rPr lang="en-US" altLang="ko-KR" sz="3800" b="1" dirty="0" smtClean="0"/>
              <a:t> </a:t>
            </a:r>
            <a:r>
              <a:rPr lang="en-US" altLang="ko-KR" sz="3800" b="1" dirty="0" smtClean="0"/>
              <a:t>validation</a:t>
            </a:r>
            <a:endParaRPr lang="ko-KR" altLang="en-US" sz="3800" dirty="0"/>
          </a:p>
        </p:txBody>
      </p:sp>
      <p:pic>
        <p:nvPicPr>
          <p:cNvPr id="4" name="Picture 7177"/>
          <p:cNvPicPr>
            <a:picLocks noGrp="1"/>
          </p:cNvPicPr>
          <p:nvPr>
            <p:ph idx="1"/>
          </p:nvPr>
        </p:nvPicPr>
        <p:blipFill rotWithShape="1">
          <a:blip r:embed="rId2"/>
          <a:srcRect t="10940" r="4303" b="52592"/>
          <a:stretch/>
        </p:blipFill>
        <p:spPr bwMode="auto">
          <a:xfrm>
            <a:off x="1301552" y="1727609"/>
            <a:ext cx="6025107" cy="1917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7178"/>
          <p:cNvPicPr/>
          <p:nvPr/>
        </p:nvPicPr>
        <p:blipFill rotWithShape="1">
          <a:blip r:embed="rId2"/>
          <a:srcRect t="61420" r="4463" b="2495"/>
          <a:stretch/>
        </p:blipFill>
        <p:spPr bwMode="auto">
          <a:xfrm>
            <a:off x="1475656" y="4014564"/>
            <a:ext cx="5676900" cy="1790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50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>
            <a:noAutofit/>
          </a:bodyPr>
          <a:lstStyle/>
          <a:p>
            <a:r>
              <a:rPr lang="en-US" altLang="ko-KR" sz="3400" b="1" dirty="0" smtClean="0"/>
              <a:t>CD25 occupancy </a:t>
            </a:r>
            <a:r>
              <a:rPr lang="en-US" altLang="ko-KR" sz="3400" b="1" dirty="0" err="1" smtClean="0"/>
              <a:t>Modelling</a:t>
            </a:r>
            <a:r>
              <a:rPr lang="en-US" altLang="ko-KR" sz="3400" b="1" dirty="0"/>
              <a:t> </a:t>
            </a:r>
            <a:r>
              <a:rPr lang="en-US" altLang="ko-KR" sz="3400" b="1" dirty="0" smtClean="0"/>
              <a:t>validation</a:t>
            </a:r>
            <a:endParaRPr lang="ko-KR" altLang="en-US" sz="3400" dirty="0"/>
          </a:p>
        </p:txBody>
      </p:sp>
      <p:pic>
        <p:nvPicPr>
          <p:cNvPr id="4" name="Picture 17"/>
          <p:cNvPicPr/>
          <p:nvPr/>
        </p:nvPicPr>
        <p:blipFill rotWithShape="1">
          <a:blip r:embed="rId2"/>
          <a:srcRect t="57903" r="50574"/>
          <a:stretch/>
        </p:blipFill>
        <p:spPr bwMode="auto">
          <a:xfrm>
            <a:off x="755576" y="1700808"/>
            <a:ext cx="2936875" cy="2084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18"/>
          <p:cNvPicPr/>
          <p:nvPr/>
        </p:nvPicPr>
        <p:blipFill rotWithShape="1">
          <a:blip r:embed="rId2"/>
          <a:srcRect l="50470" t="57121"/>
          <a:stretch/>
        </p:blipFill>
        <p:spPr bwMode="auto">
          <a:xfrm>
            <a:off x="909330" y="4186515"/>
            <a:ext cx="2942590" cy="21228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19"/>
          <p:cNvPicPr/>
          <p:nvPr/>
        </p:nvPicPr>
        <p:blipFill rotWithShape="1">
          <a:blip r:embed="rId3"/>
          <a:srcRect t="58216" r="50574"/>
          <a:stretch/>
        </p:blipFill>
        <p:spPr bwMode="auto">
          <a:xfrm>
            <a:off x="4659461" y="1700808"/>
            <a:ext cx="2936875" cy="2068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1"/>
          <p:cNvPicPr/>
          <p:nvPr/>
        </p:nvPicPr>
        <p:blipFill rotWithShape="1">
          <a:blip r:embed="rId3"/>
          <a:srcRect l="49426" t="58059"/>
          <a:stretch/>
        </p:blipFill>
        <p:spPr bwMode="auto">
          <a:xfrm>
            <a:off x="4756234" y="4297005"/>
            <a:ext cx="2912110" cy="2012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15616" y="3765268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 mg no washout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48064" y="3765268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 mg no washout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7077" y="6309320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 mg washout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95421" y="6309320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 mg washout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20" y="119675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SELECT/SELECTION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5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400" b="1" dirty="0" smtClean="0"/>
              <a:t>CD25 occupancy </a:t>
            </a:r>
            <a:r>
              <a:rPr lang="en-US" altLang="ko-KR" sz="3400" b="1" dirty="0" err="1" smtClean="0"/>
              <a:t>Modelling</a:t>
            </a:r>
            <a:r>
              <a:rPr lang="en-US" altLang="ko-KR" sz="3400" b="1" dirty="0" smtClean="0"/>
              <a:t> validation</a:t>
            </a:r>
            <a:endParaRPr lang="ko-KR" altLang="en-US" sz="3400" dirty="0"/>
          </a:p>
        </p:txBody>
      </p:sp>
      <p:pic>
        <p:nvPicPr>
          <p:cNvPr id="4" name="Picture 22"/>
          <p:cNvPicPr/>
          <p:nvPr/>
        </p:nvPicPr>
        <p:blipFill rotWithShape="1">
          <a:blip r:embed="rId2"/>
          <a:srcRect l="50078" t="11267" b="46948"/>
          <a:stretch/>
        </p:blipFill>
        <p:spPr bwMode="auto">
          <a:xfrm>
            <a:off x="661050" y="1772816"/>
            <a:ext cx="2830830" cy="1974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3"/>
          <p:cNvPicPr/>
          <p:nvPr/>
        </p:nvPicPr>
        <p:blipFill rotWithShape="1">
          <a:blip r:embed="rId3"/>
          <a:srcRect l="49948" t="11581" b="46479"/>
          <a:stretch/>
        </p:blipFill>
        <p:spPr bwMode="auto">
          <a:xfrm>
            <a:off x="5282515" y="1772816"/>
            <a:ext cx="2889885" cy="2018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4"/>
          <p:cNvPicPr/>
          <p:nvPr/>
        </p:nvPicPr>
        <p:blipFill rotWithShape="1">
          <a:blip r:embed="rId2"/>
          <a:srcRect l="48774" t="56808"/>
          <a:stretch/>
        </p:blipFill>
        <p:spPr bwMode="auto">
          <a:xfrm>
            <a:off x="2706406" y="4149080"/>
            <a:ext cx="3169285" cy="2226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07704" y="1196752"/>
            <a:ext cx="507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dirty="0">
                <a:solidFill>
                  <a:srgbClr val="FF0000"/>
                </a:solidFill>
              </a:rPr>
              <a:t>OBSERVE (Left: intensive; Right: Non-intensive)</a:t>
            </a:r>
            <a:endParaRPr lang="ko-KR" altLang="ko-KR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751" y="37447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DECIDE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6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3400" b="1" dirty="0" smtClean="0"/>
              <a:t>CD56bright NK </a:t>
            </a:r>
            <a:r>
              <a:rPr lang="en-US" altLang="ko-KR" sz="3400" b="1" dirty="0"/>
              <a:t>cell </a:t>
            </a:r>
            <a:r>
              <a:rPr lang="en-US" altLang="ko-KR" sz="3400" b="1" dirty="0" err="1" smtClean="0"/>
              <a:t>Modelling</a:t>
            </a:r>
            <a:endParaRPr lang="en-US" altLang="ko-KR" sz="3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178522488" descr="EMB00002b7424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44450" r="64799" b="47762"/>
          <a:stretch>
            <a:fillRect/>
          </a:stretch>
        </p:blipFill>
        <p:spPr bwMode="auto">
          <a:xfrm>
            <a:off x="1763686" y="5301208"/>
            <a:ext cx="559909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15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3400" b="1" dirty="0" smtClean="0"/>
              <a:t>CD56bright NK </a:t>
            </a:r>
            <a:r>
              <a:rPr lang="en-US" altLang="ko-KR" sz="3400" b="1" dirty="0"/>
              <a:t>cell </a:t>
            </a:r>
            <a:r>
              <a:rPr lang="en-US" altLang="ko-KR" sz="3400" b="1" dirty="0" err="1" smtClean="0"/>
              <a:t>Modelling</a:t>
            </a:r>
            <a:endParaRPr lang="en-US" altLang="ko-KR" sz="3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_x178521608" descr="EMB00002b7424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" t="19272" r="80392" b="43655"/>
          <a:stretch>
            <a:fillRect/>
          </a:stretch>
        </p:blipFill>
        <p:spPr bwMode="auto">
          <a:xfrm>
            <a:off x="1619672" y="3429000"/>
            <a:ext cx="4248472" cy="309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1776" y="6300028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빨간선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/>
              <a:t>CD56bright NK cell</a:t>
            </a:r>
            <a:r>
              <a:rPr lang="ko-KR" altLang="en-US" dirty="0" smtClean="0"/>
              <a:t>의 퍼센트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3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3400" b="1" dirty="0" smtClean="0"/>
              <a:t>CD56bright NK </a:t>
            </a:r>
            <a:r>
              <a:rPr lang="en-US" altLang="ko-KR" sz="3400" b="1" dirty="0"/>
              <a:t>cell </a:t>
            </a:r>
            <a:r>
              <a:rPr lang="en-US" altLang="ko-KR" sz="3400" b="1" dirty="0" err="1" smtClean="0"/>
              <a:t>Modelling</a:t>
            </a:r>
            <a:endParaRPr lang="en-US" altLang="ko-KR" sz="3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78866040" descr="EMB00002b7424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" t="29213" r="63095" b="36183"/>
          <a:stretch>
            <a:fillRect/>
          </a:stretch>
        </p:blipFill>
        <p:spPr bwMode="auto">
          <a:xfrm>
            <a:off x="827584" y="3701132"/>
            <a:ext cx="7822285" cy="26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5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Daclizumab</a:t>
            </a:r>
            <a:r>
              <a:rPr lang="ko-KR" altLang="en-US" dirty="0" smtClean="0"/>
              <a:t>의 약효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600200"/>
            <a:ext cx="8795320" cy="4525963"/>
          </a:xfrm>
        </p:spPr>
        <p:txBody>
          <a:bodyPr/>
          <a:lstStyle/>
          <a:p>
            <a:r>
              <a:rPr lang="en-US" altLang="ko-KR" dirty="0" smtClean="0"/>
              <a:t>CD25</a:t>
            </a:r>
            <a:r>
              <a:rPr lang="ko-KR" altLang="en-US" dirty="0" smtClean="0"/>
              <a:t>를 차단해 </a:t>
            </a:r>
            <a:r>
              <a:rPr lang="en-US" altLang="ko-KR" dirty="0" smtClean="0"/>
              <a:t>IL-2</a:t>
            </a:r>
            <a:r>
              <a:rPr lang="ko-KR" altLang="en-US" dirty="0" smtClean="0"/>
              <a:t> 신호경로 차단</a:t>
            </a:r>
            <a:endParaRPr lang="en-US" altLang="ko-KR" dirty="0"/>
          </a:p>
          <a:p>
            <a:r>
              <a:rPr lang="en-US" altLang="ko-KR" dirty="0" smtClean="0"/>
              <a:t>IL-2 </a:t>
            </a:r>
            <a:r>
              <a:rPr lang="ko-KR" altLang="en-US" dirty="0" smtClean="0"/>
              <a:t>중간친화도 수용체 </a:t>
            </a:r>
            <a:r>
              <a:rPr lang="en-US" altLang="ko-KR" dirty="0" smtClean="0"/>
              <a:t>: CD122, CD132</a:t>
            </a:r>
            <a:endParaRPr lang="en-US" altLang="ko-KR" dirty="0"/>
          </a:p>
          <a:p>
            <a:r>
              <a:rPr lang="en-US" altLang="ko-KR" dirty="0" smtClean="0">
                <a:solidFill>
                  <a:srgbClr val="FF0000"/>
                </a:solidFill>
              </a:rPr>
              <a:t>IL-2 </a:t>
            </a:r>
            <a:r>
              <a:rPr lang="ko-KR" altLang="en-US" dirty="0" err="1" smtClean="0">
                <a:solidFill>
                  <a:srgbClr val="FF0000"/>
                </a:solidFill>
              </a:rPr>
              <a:t>고친화도</a:t>
            </a:r>
            <a:r>
              <a:rPr lang="ko-KR" altLang="en-US" dirty="0" smtClean="0">
                <a:solidFill>
                  <a:srgbClr val="FF0000"/>
                </a:solidFill>
              </a:rPr>
              <a:t> 수용체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smtClean="0"/>
              <a:t>CD122, CD132,</a:t>
            </a: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CD25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이에 의해 발생되는 생리학적 변화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b="1" dirty="0" smtClean="0"/>
              <a:t>CD25 saturation</a:t>
            </a:r>
          </a:p>
          <a:p>
            <a:pPr marL="514350" indent="-514350">
              <a:buFont typeface="Arial" pitchFamily="34" charset="0"/>
              <a:buAutoNum type="arabicPeriod"/>
            </a:pPr>
            <a:r>
              <a:rPr lang="en-US" altLang="ko-KR" b="1" dirty="0"/>
              <a:t>CD56bright </a:t>
            </a:r>
            <a:r>
              <a:rPr lang="en-US" altLang="ko-KR" b="1" dirty="0" smtClean="0"/>
              <a:t>NK cell</a:t>
            </a:r>
            <a:r>
              <a:rPr lang="ko-KR" altLang="en-US" b="1" dirty="0" smtClean="0"/>
              <a:t>수</a:t>
            </a:r>
            <a:r>
              <a:rPr lang="en-US" altLang="ko-KR" b="1" dirty="0" smtClean="0"/>
              <a:t> </a:t>
            </a:r>
            <a:r>
              <a:rPr lang="ko-KR" altLang="en-US" b="1" dirty="0"/>
              <a:t>증</a:t>
            </a:r>
            <a:r>
              <a:rPr lang="ko-KR" altLang="en-US" b="1" dirty="0" smtClean="0"/>
              <a:t>가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b="1" dirty="0"/>
              <a:t>regulatory T cell (</a:t>
            </a:r>
            <a:r>
              <a:rPr lang="en-US" altLang="ko-KR" b="1" dirty="0" err="1"/>
              <a:t>Treg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감</a:t>
            </a:r>
            <a:r>
              <a:rPr lang="ko-KR" altLang="en-US" b="1" dirty="0"/>
              <a:t>소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29996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024" y="274638"/>
            <a:ext cx="8604448" cy="1143000"/>
          </a:xfrm>
        </p:spPr>
        <p:txBody>
          <a:bodyPr>
            <a:normAutofit/>
          </a:bodyPr>
          <a:lstStyle/>
          <a:p>
            <a:r>
              <a:rPr lang="en-US" altLang="ko-KR" sz="3200" b="1" dirty="0" smtClean="0"/>
              <a:t>CD56bright NK cell </a:t>
            </a:r>
            <a:r>
              <a:rPr lang="en-US" altLang="ko-KR" sz="3200" b="1" dirty="0" err="1" smtClean="0"/>
              <a:t>Modelling</a:t>
            </a:r>
            <a:r>
              <a:rPr lang="en-US" altLang="ko-KR" sz="3200" b="1" dirty="0" smtClean="0"/>
              <a:t> </a:t>
            </a:r>
            <a:r>
              <a:rPr lang="en-US" altLang="ko-KR" sz="3200" b="1" dirty="0" smtClean="0"/>
              <a:t>validation</a:t>
            </a:r>
            <a:endParaRPr lang="ko-KR" altLang="en-US" sz="3200" dirty="0"/>
          </a:p>
        </p:txBody>
      </p:sp>
      <p:pic>
        <p:nvPicPr>
          <p:cNvPr id="6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1" r="4537" b="52848"/>
          <a:stretch/>
        </p:blipFill>
        <p:spPr bwMode="auto">
          <a:xfrm>
            <a:off x="1187624" y="1369824"/>
            <a:ext cx="6552728" cy="24192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67" r="4537" b="2968"/>
          <a:stretch/>
        </p:blipFill>
        <p:spPr bwMode="auto">
          <a:xfrm>
            <a:off x="1257638" y="3645024"/>
            <a:ext cx="6410706" cy="23762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895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/>
          <p:cNvPicPr/>
          <p:nvPr/>
        </p:nvPicPr>
        <p:blipFill rotWithShape="1">
          <a:blip r:embed="rId2"/>
          <a:srcRect t="57207"/>
          <a:stretch/>
        </p:blipFill>
        <p:spPr bwMode="auto">
          <a:xfrm>
            <a:off x="1691680" y="1653153"/>
            <a:ext cx="5351145" cy="2207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3"/>
          <a:srcRect t="10811" b="47147"/>
          <a:stretch/>
        </p:blipFill>
        <p:spPr bwMode="auto">
          <a:xfrm>
            <a:off x="1691680" y="4140160"/>
            <a:ext cx="5351145" cy="2169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>
            <a:noAutofit/>
          </a:bodyPr>
          <a:lstStyle/>
          <a:p>
            <a:r>
              <a:rPr lang="en-US" altLang="ko-KR" sz="3200" b="1" dirty="0" smtClean="0"/>
              <a:t>CD56bright NK cell </a:t>
            </a:r>
            <a:r>
              <a:rPr lang="en-US" altLang="ko-KR" sz="3200" b="1" dirty="0" err="1" smtClean="0"/>
              <a:t>Modelling</a:t>
            </a:r>
            <a:r>
              <a:rPr lang="en-US" altLang="ko-KR" sz="3200" b="1" dirty="0" smtClean="0"/>
              <a:t> validation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770520" y="378904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 mg no washout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91680" y="622802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300 mg no washout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60032" y="3789040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 mg washout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60032" y="6237312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 mg washout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961120" y="119675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SELECT/SELECTION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2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 b="1" dirty="0" smtClean="0"/>
              <a:t>CD56bright NK cell </a:t>
            </a:r>
            <a:r>
              <a:rPr lang="en-US" altLang="ko-KR" sz="3600" b="1" dirty="0" err="1" smtClean="0"/>
              <a:t>Modelling</a:t>
            </a:r>
            <a:r>
              <a:rPr lang="en-US" altLang="ko-KR" sz="3600" b="1" dirty="0" smtClean="0"/>
              <a:t> validation</a:t>
            </a:r>
            <a:endParaRPr lang="ko-KR" altLang="en-US" sz="3400" dirty="0"/>
          </a:p>
        </p:txBody>
      </p:sp>
      <p:sp>
        <p:nvSpPr>
          <p:cNvPr id="7" name="TextBox 6"/>
          <p:cNvSpPr txBox="1"/>
          <p:nvPr/>
        </p:nvSpPr>
        <p:spPr>
          <a:xfrm>
            <a:off x="1907704" y="1196752"/>
            <a:ext cx="507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dirty="0">
                <a:solidFill>
                  <a:srgbClr val="FF0000"/>
                </a:solidFill>
              </a:rPr>
              <a:t>OBSERVE (Left: intensive; Right: Non-intensive)</a:t>
            </a:r>
            <a:endParaRPr lang="ko-KR" altLang="ko-KR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751" y="37447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DECIDE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Picture 12"/>
          <p:cNvPicPr/>
          <p:nvPr/>
        </p:nvPicPr>
        <p:blipFill rotWithShape="1">
          <a:blip r:embed="rId2"/>
          <a:srcRect l="49812" t="11562" b="47147"/>
          <a:stretch/>
        </p:blipFill>
        <p:spPr bwMode="auto">
          <a:xfrm>
            <a:off x="501705" y="1660772"/>
            <a:ext cx="3350215" cy="22002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13"/>
          <p:cNvPicPr/>
          <p:nvPr/>
        </p:nvPicPr>
        <p:blipFill rotWithShape="1">
          <a:blip r:embed="rId3"/>
          <a:srcRect t="57358" r="51636"/>
          <a:stretch/>
        </p:blipFill>
        <p:spPr bwMode="auto">
          <a:xfrm>
            <a:off x="4932040" y="1556792"/>
            <a:ext cx="3168352" cy="2200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1"/>
          <p:cNvPicPr/>
          <p:nvPr/>
        </p:nvPicPr>
        <p:blipFill rotWithShape="1">
          <a:blip r:embed="rId2"/>
          <a:srcRect t="10361" r="51346" b="46696"/>
          <a:stretch/>
        </p:blipFill>
        <p:spPr bwMode="auto">
          <a:xfrm>
            <a:off x="2195736" y="4149080"/>
            <a:ext cx="4176464" cy="25649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40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Treg</a:t>
            </a:r>
            <a:r>
              <a:rPr lang="en-US" altLang="ko-KR" dirty="0" smtClean="0"/>
              <a:t> </a:t>
            </a:r>
            <a:r>
              <a:rPr lang="en-US" altLang="ko-KR" b="1" dirty="0" err="1" smtClean="0"/>
              <a:t>Modelling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181260200" descr="EMB00002b7424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" t="48900" r="84413" b="41464"/>
          <a:stretch>
            <a:fillRect/>
          </a:stretch>
        </p:blipFill>
        <p:spPr bwMode="auto">
          <a:xfrm>
            <a:off x="2411760" y="5373216"/>
            <a:ext cx="3744416" cy="126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1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Treg</a:t>
            </a:r>
            <a:r>
              <a:rPr lang="en-US" altLang="ko-KR" dirty="0" smtClean="0"/>
              <a:t> </a:t>
            </a:r>
            <a:r>
              <a:rPr lang="en-US" altLang="ko-KR" b="1" dirty="0" err="1" smtClean="0"/>
              <a:t>Modelling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181260280" descr="EMB00002b7424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16301" r="81123" b="51070"/>
          <a:stretch>
            <a:fillRect/>
          </a:stretch>
        </p:blipFill>
        <p:spPr bwMode="auto">
          <a:xfrm>
            <a:off x="4788024" y="3501008"/>
            <a:ext cx="3833208" cy="25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180562032" descr="EMB00002b7424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29707" r="80028" b="36984"/>
          <a:stretch>
            <a:fillRect/>
          </a:stretch>
        </p:blipFill>
        <p:spPr bwMode="auto">
          <a:xfrm>
            <a:off x="827584" y="3573016"/>
            <a:ext cx="3895976" cy="24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7624" y="6237312"/>
            <a:ext cx="28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검은선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DAC HYP</a:t>
            </a:r>
            <a:r>
              <a:rPr lang="ko-KR" altLang="en-US" dirty="0" smtClean="0"/>
              <a:t>의 농도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44185" y="6237312"/>
            <a:ext cx="254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빨간선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Treg</a:t>
            </a:r>
            <a:r>
              <a:rPr lang="ko-KR" altLang="en-US" dirty="0" smtClean="0"/>
              <a:t>의 퍼센트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3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Treg</a:t>
            </a:r>
            <a:r>
              <a:rPr lang="en-US" altLang="ko-KR" dirty="0" smtClean="0"/>
              <a:t> </a:t>
            </a:r>
            <a:r>
              <a:rPr lang="en-US" altLang="ko-KR" b="1" dirty="0" err="1" smtClean="0"/>
              <a:t>Modelling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78520488" descr="EMB00002b7424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6665" r="63458" b="32927"/>
          <a:stretch>
            <a:fillRect/>
          </a:stretch>
        </p:blipFill>
        <p:spPr bwMode="auto">
          <a:xfrm>
            <a:off x="323528" y="3140968"/>
            <a:ext cx="8277764" cy="323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18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182"/>
          <p:cNvPicPr/>
          <p:nvPr/>
        </p:nvPicPr>
        <p:blipFill rotWithShape="1">
          <a:blip r:embed="rId2"/>
          <a:srcRect t="57332" b="2335"/>
          <a:stretch/>
        </p:blipFill>
        <p:spPr bwMode="auto">
          <a:xfrm>
            <a:off x="1149866" y="3910042"/>
            <a:ext cx="6662494" cy="26153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024" y="274638"/>
            <a:ext cx="8820472" cy="1143000"/>
          </a:xfrm>
        </p:spPr>
        <p:txBody>
          <a:bodyPr>
            <a:normAutofit/>
          </a:bodyPr>
          <a:lstStyle/>
          <a:p>
            <a:r>
              <a:rPr lang="en-US" altLang="ko-KR" sz="3600" dirty="0" err="1" smtClean="0"/>
              <a:t>Treg</a:t>
            </a:r>
            <a:r>
              <a:rPr lang="en-US" altLang="ko-KR" sz="3600" dirty="0" smtClean="0"/>
              <a:t> </a:t>
            </a:r>
            <a:r>
              <a:rPr lang="en-US" altLang="ko-KR" sz="3600" b="1" dirty="0" err="1" smtClean="0"/>
              <a:t>Modelling</a:t>
            </a:r>
            <a:r>
              <a:rPr lang="en-US" altLang="ko-KR" sz="3600" b="1" dirty="0" smtClean="0"/>
              <a:t> </a:t>
            </a:r>
            <a:r>
              <a:rPr lang="en-US" altLang="ko-KR" sz="3800" b="1" dirty="0" smtClean="0"/>
              <a:t>validation</a:t>
            </a:r>
            <a:endParaRPr lang="ko-KR" altLang="en-US" sz="3800" dirty="0"/>
          </a:p>
        </p:txBody>
      </p:sp>
      <p:pic>
        <p:nvPicPr>
          <p:cNvPr id="6" name="Picture 20"/>
          <p:cNvPicPr/>
          <p:nvPr/>
        </p:nvPicPr>
        <p:blipFill rotWithShape="1">
          <a:blip r:embed="rId2"/>
          <a:srcRect t="8252" b="51658"/>
          <a:stretch/>
        </p:blipFill>
        <p:spPr bwMode="auto">
          <a:xfrm>
            <a:off x="1115616" y="1300560"/>
            <a:ext cx="6734502" cy="27045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895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/>
          <p:cNvPicPr/>
          <p:nvPr/>
        </p:nvPicPr>
        <p:blipFill rotWithShape="1">
          <a:blip r:embed="rId2"/>
          <a:srcRect t="57713"/>
          <a:stretch/>
        </p:blipFill>
        <p:spPr bwMode="auto">
          <a:xfrm>
            <a:off x="1452587" y="1544444"/>
            <a:ext cx="5927725" cy="2100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7"/>
          <p:cNvPicPr/>
          <p:nvPr/>
        </p:nvPicPr>
        <p:blipFill rotWithShape="1">
          <a:blip r:embed="rId3"/>
          <a:srcRect t="11075" b="47739"/>
          <a:stretch/>
        </p:blipFill>
        <p:spPr bwMode="auto">
          <a:xfrm>
            <a:off x="1341901" y="4047961"/>
            <a:ext cx="5926455" cy="204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96944" cy="1143000"/>
          </a:xfrm>
        </p:spPr>
        <p:txBody>
          <a:bodyPr>
            <a:noAutofit/>
          </a:bodyPr>
          <a:lstStyle/>
          <a:p>
            <a:r>
              <a:rPr lang="en-US" altLang="ko-KR" sz="3600" dirty="0" err="1" smtClean="0"/>
              <a:t>Treg</a:t>
            </a:r>
            <a:r>
              <a:rPr lang="en-US" altLang="ko-KR" sz="3600" dirty="0" smtClean="0"/>
              <a:t> </a:t>
            </a:r>
            <a:r>
              <a:rPr lang="en-US" altLang="ko-KR" sz="3600" b="1" dirty="0" err="1" smtClean="0"/>
              <a:t>Modelling</a:t>
            </a:r>
            <a:r>
              <a:rPr lang="en-US" altLang="ko-KR" sz="3400" b="1" dirty="0" err="1" smtClean="0"/>
              <a:t>validation</a:t>
            </a:r>
            <a:endParaRPr lang="ko-KR" altLang="en-US" sz="3400" dirty="0"/>
          </a:p>
        </p:txBody>
      </p:sp>
      <p:sp>
        <p:nvSpPr>
          <p:cNvPr id="9" name="TextBox 8"/>
          <p:cNvSpPr txBox="1"/>
          <p:nvPr/>
        </p:nvSpPr>
        <p:spPr>
          <a:xfrm>
            <a:off x="1698512" y="357301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 mg no washout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98512" y="6093296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 mg no washout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88024" y="3573016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150 mg washout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4048" y="6084004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 mg washout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05136" y="119675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SELECT/SELECTION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20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/>
          <p:nvPr/>
        </p:nvPicPr>
        <p:blipFill rotWithShape="1">
          <a:blip r:embed="rId2"/>
          <a:srcRect t="58126" r="51139"/>
          <a:stretch/>
        </p:blipFill>
        <p:spPr bwMode="auto">
          <a:xfrm>
            <a:off x="251520" y="1619194"/>
            <a:ext cx="3645625" cy="22418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err="1" smtClean="0"/>
              <a:t>Treg</a:t>
            </a:r>
            <a:r>
              <a:rPr lang="en-US" altLang="ko-KR" sz="3600" dirty="0" smtClean="0"/>
              <a:t> </a:t>
            </a:r>
            <a:r>
              <a:rPr lang="en-US" altLang="ko-KR" sz="3600" b="1" dirty="0" err="1" smtClean="0"/>
              <a:t>Modelling</a:t>
            </a:r>
            <a:r>
              <a:rPr lang="en-US" altLang="ko-KR" sz="3600" b="1" dirty="0" smtClean="0"/>
              <a:t> </a:t>
            </a:r>
            <a:r>
              <a:rPr lang="en-US" altLang="ko-KR" sz="3400" b="1" dirty="0" smtClean="0"/>
              <a:t>validation</a:t>
            </a:r>
            <a:endParaRPr lang="ko-KR" altLang="en-US" sz="3400" dirty="0"/>
          </a:p>
        </p:txBody>
      </p:sp>
      <p:sp>
        <p:nvSpPr>
          <p:cNvPr id="7" name="TextBox 6"/>
          <p:cNvSpPr txBox="1"/>
          <p:nvPr/>
        </p:nvSpPr>
        <p:spPr>
          <a:xfrm>
            <a:off x="1907704" y="1196752"/>
            <a:ext cx="507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dirty="0">
                <a:solidFill>
                  <a:srgbClr val="FF0000"/>
                </a:solidFill>
              </a:rPr>
              <a:t>OBSERVE (Left: intensive; Right: Non-intensive)</a:t>
            </a:r>
            <a:endParaRPr lang="ko-KR" altLang="ko-KR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45751" y="374478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DECIDE 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Picture 10"/>
          <p:cNvPicPr/>
          <p:nvPr/>
        </p:nvPicPr>
        <p:blipFill rotWithShape="1">
          <a:blip r:embed="rId3"/>
          <a:srcRect l="49413" t="10682" b="47372"/>
          <a:stretch/>
        </p:blipFill>
        <p:spPr bwMode="auto">
          <a:xfrm>
            <a:off x="4910470" y="1556792"/>
            <a:ext cx="3765986" cy="2282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4"/>
          <p:cNvPicPr/>
          <p:nvPr/>
        </p:nvPicPr>
        <p:blipFill rotWithShape="1">
          <a:blip r:embed="rId4"/>
          <a:srcRect t="10332" r="50456" b="46208"/>
          <a:stretch/>
        </p:blipFill>
        <p:spPr bwMode="auto">
          <a:xfrm>
            <a:off x="2267744" y="4114113"/>
            <a:ext cx="4337316" cy="2394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40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CD25 saturation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795320" cy="4525963"/>
          </a:xfrm>
        </p:spPr>
        <p:txBody>
          <a:bodyPr/>
          <a:lstStyle/>
          <a:p>
            <a:r>
              <a:rPr lang="en-US" altLang="ko-KR" dirty="0" err="1" smtClean="0"/>
              <a:t>Daclizumab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CD25</a:t>
            </a:r>
            <a:r>
              <a:rPr lang="ko-KR" altLang="en-US" dirty="0" smtClean="0"/>
              <a:t>에 붙어 </a:t>
            </a:r>
            <a:r>
              <a:rPr lang="en-US" altLang="ko-KR" dirty="0" smtClean="0"/>
              <a:t>saturation </a:t>
            </a:r>
            <a:r>
              <a:rPr lang="ko-KR" altLang="en-US" dirty="0" smtClean="0"/>
              <a:t>시킴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b="1" dirty="0" smtClean="0"/>
              <a:t>Sigmoidal </a:t>
            </a:r>
            <a:r>
              <a:rPr lang="en-US" altLang="ko-KR" b="1" dirty="0" err="1" smtClean="0"/>
              <a:t>Emax</a:t>
            </a:r>
            <a:r>
              <a:rPr lang="en-US" altLang="ko-KR" b="1" dirty="0" smtClean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19360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CD56bright NK cell</a:t>
            </a:r>
            <a:r>
              <a:rPr lang="ko-KR" altLang="en-US" b="1" dirty="0" smtClean="0"/>
              <a:t>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중가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IL-2 </a:t>
            </a:r>
            <a:r>
              <a:rPr lang="ko-KR" altLang="en-US" dirty="0" smtClean="0"/>
              <a:t>수용체</a:t>
            </a:r>
            <a:r>
              <a:rPr lang="en-US" altLang="ko-KR" dirty="0" smtClean="0"/>
              <a:t>(CD25)</a:t>
            </a:r>
            <a:r>
              <a:rPr lang="ko-KR" altLang="en-US" dirty="0" smtClean="0"/>
              <a:t>차단에 의해 인체 내 </a:t>
            </a:r>
            <a:r>
              <a:rPr lang="en-US" altLang="ko-KR" dirty="0" smtClean="0"/>
              <a:t>IL-2</a:t>
            </a:r>
            <a:r>
              <a:rPr lang="ko-KR" altLang="en-US" dirty="0" smtClean="0"/>
              <a:t>의 소비 감소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생체내</a:t>
            </a:r>
            <a:r>
              <a:rPr lang="ko-KR" altLang="en-US" dirty="0" smtClean="0"/>
              <a:t> 양 증가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증가한 </a:t>
            </a:r>
            <a:r>
              <a:rPr lang="en-US" altLang="ko-KR" dirty="0" smtClean="0"/>
              <a:t>IL-2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CD56bright NK cell</a:t>
            </a:r>
            <a:r>
              <a:rPr lang="ko-KR" altLang="en-US" dirty="0" smtClean="0"/>
              <a:t>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중가 촉진</a:t>
            </a: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en-US" altLang="ko-KR" b="1" dirty="0" smtClean="0"/>
              <a:t>indirect </a:t>
            </a:r>
            <a:r>
              <a:rPr lang="en-US" altLang="ko-KR" b="1" dirty="0"/>
              <a:t>response mode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4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regulatory T cell (</a:t>
            </a:r>
            <a:r>
              <a:rPr lang="en-US" altLang="ko-KR" b="1" dirty="0" err="1" smtClean="0"/>
              <a:t>Treg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감소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Tcell</a:t>
            </a:r>
            <a:r>
              <a:rPr lang="ko-KR" altLang="en-US" dirty="0" smtClean="0"/>
              <a:t>처럼 </a:t>
            </a:r>
            <a:r>
              <a:rPr lang="en-US" altLang="ko-KR" dirty="0" smtClean="0"/>
              <a:t>CD25</a:t>
            </a:r>
            <a:r>
              <a:rPr lang="ko-KR" altLang="en-US" dirty="0" smtClean="0"/>
              <a:t>수용체를 가진 세포지만 면역 관용을 유발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억제시</a:t>
            </a:r>
            <a:r>
              <a:rPr lang="ko-KR" altLang="en-US" dirty="0" smtClean="0"/>
              <a:t> 자가면역발생가능성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부작용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b="1" dirty="0"/>
          </a:p>
          <a:p>
            <a:r>
              <a:rPr lang="en-US" altLang="ko-KR" b="1" dirty="0" smtClean="0"/>
              <a:t>Sigmoidal </a:t>
            </a:r>
            <a:r>
              <a:rPr lang="en-US" altLang="ko-KR" b="1" dirty="0" err="1" smtClean="0"/>
              <a:t>Emax</a:t>
            </a:r>
            <a:r>
              <a:rPr lang="en-US" altLang="ko-KR" b="1" dirty="0" smtClean="0"/>
              <a:t> model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290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임상시험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2188840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b="1" dirty="0"/>
              <a:t>1. 205MS201(SELECT</a:t>
            </a:r>
            <a:r>
              <a:rPr lang="en-US" altLang="ko-KR" b="1" dirty="0" smtClean="0"/>
              <a:t>)</a:t>
            </a:r>
            <a:r>
              <a:rPr lang="en-US" altLang="ko-KR" dirty="0" smtClean="0"/>
              <a:t> - 621</a:t>
            </a:r>
            <a:r>
              <a:rPr lang="ko-KR" altLang="en-US" dirty="0" smtClean="0"/>
              <a:t>명</a:t>
            </a:r>
            <a:endParaRPr lang="en-US" altLang="ko-KR" b="1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4 </a:t>
            </a:r>
            <a:r>
              <a:rPr lang="en-US" altLang="ko-KR" dirty="0"/>
              <a:t>weeks for 1 year</a:t>
            </a:r>
            <a:r>
              <a:rPr lang="ko-KR" altLang="en-US" dirty="0"/>
              <a:t>동안 투여 </a:t>
            </a:r>
            <a:endParaRPr lang="en-US" altLang="ko-KR" dirty="0" smtClean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b="1" dirty="0" smtClean="0"/>
              <a:t>2</a:t>
            </a:r>
            <a:r>
              <a:rPr lang="en-US" altLang="ko-KR" b="1" dirty="0"/>
              <a:t>. 205MS202 (SELECTION</a:t>
            </a:r>
            <a:r>
              <a:rPr lang="en-US" altLang="ko-KR" b="1" dirty="0" smtClean="0"/>
              <a:t>),</a:t>
            </a:r>
            <a:r>
              <a:rPr lang="en-US" altLang="ko-KR" dirty="0" smtClean="0"/>
              <a:t> – 517</a:t>
            </a:r>
            <a:r>
              <a:rPr lang="ko-KR" altLang="en-US" dirty="0" smtClean="0"/>
              <a:t>명</a:t>
            </a:r>
            <a:endParaRPr lang="en-US" altLang="ko-KR" dirty="0"/>
          </a:p>
          <a:p>
            <a:pPr marL="0" indent="0" fontAlgn="base" latinLnBrk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dirty="0" smtClean="0"/>
              <a:t>washout </a:t>
            </a:r>
            <a:r>
              <a:rPr lang="en-US" altLang="ko-KR" dirty="0"/>
              <a:t>period</a:t>
            </a:r>
            <a:r>
              <a:rPr lang="ko-KR" altLang="en-US" dirty="0"/>
              <a:t>의 영향을 보기 위해서 </a:t>
            </a:r>
            <a:endParaRPr lang="en-US" altLang="ko-KR" dirty="0" smtClean="0"/>
          </a:p>
          <a:p>
            <a:pPr marL="0" indent="0" fontAlgn="base" latinLnBrk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dirty="0" smtClean="0"/>
              <a:t>Wash out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5dose</a:t>
            </a:r>
            <a:r>
              <a:rPr lang="ko-KR" altLang="en-US" dirty="0" smtClean="0"/>
              <a:t>동안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약 투여는 </a:t>
            </a:r>
            <a:r>
              <a:rPr lang="en-US" altLang="ko-KR" dirty="0" smtClean="0"/>
              <a:t>8Dose</a:t>
            </a:r>
            <a:endParaRPr lang="ko-KR" altLang="en-US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altLang="ko-KR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ko-KR" altLang="en-US" dirty="0"/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89040"/>
            <a:ext cx="6912768" cy="2593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705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임상시험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 latinLnBrk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2400" b="1" dirty="0" smtClean="0"/>
              <a:t>3. 205MS302 (OBSERVE) </a:t>
            </a:r>
            <a:r>
              <a:rPr lang="en-US" altLang="ko-KR" sz="2400" dirty="0" smtClean="0"/>
              <a:t>-113</a:t>
            </a:r>
            <a:r>
              <a:rPr lang="ko-KR" altLang="en-US" sz="2400" dirty="0" smtClean="0"/>
              <a:t>명</a:t>
            </a:r>
            <a:endParaRPr lang="en-US" altLang="ko-KR" sz="2400" b="1" dirty="0" smtClean="0"/>
          </a:p>
          <a:p>
            <a:pPr marL="0" indent="0" fontAlgn="base" latinLnBrk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2400" dirty="0" smtClean="0"/>
              <a:t>the immunogenicity, PK, PD </a:t>
            </a:r>
            <a:r>
              <a:rPr lang="ko-KR" altLang="en-US" sz="2400" dirty="0" smtClean="0"/>
              <a:t>확인</a:t>
            </a:r>
            <a:endParaRPr lang="en-US" altLang="ko-KR" sz="2400" dirty="0" smtClean="0"/>
          </a:p>
          <a:p>
            <a:pPr marL="0" indent="0" fontAlgn="base" latinLnBrk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2400" dirty="0" smtClean="0"/>
              <a:t>intensive PK/PD </a:t>
            </a:r>
            <a:r>
              <a:rPr lang="en-US" altLang="ko-KR" sz="2400" dirty="0" err="1" smtClean="0"/>
              <a:t>substudy</a:t>
            </a:r>
            <a:r>
              <a:rPr lang="en-US" altLang="ko-KR" sz="2400" dirty="0"/>
              <a:t>(</a:t>
            </a:r>
            <a:r>
              <a:rPr lang="en-US" altLang="ko-KR" sz="2400" dirty="0" smtClean="0"/>
              <a:t>26</a:t>
            </a:r>
            <a:r>
              <a:rPr lang="ko-KR" altLang="en-US" sz="2400" dirty="0" smtClean="0"/>
              <a:t>명</a:t>
            </a:r>
            <a:r>
              <a:rPr lang="en-US" altLang="ko-KR" sz="2400" dirty="0" smtClean="0"/>
              <a:t>)</a:t>
            </a:r>
            <a:endParaRPr lang="ko-KR" altLang="en-US" sz="2400" dirty="0" smtClean="0"/>
          </a:p>
          <a:p>
            <a:pPr marL="0" indent="0" fontAlgn="base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2400" dirty="0" smtClean="0"/>
              <a:t>6</a:t>
            </a:r>
            <a:r>
              <a:rPr lang="ko-KR" altLang="en-US" sz="2400" dirty="0" smtClean="0"/>
              <a:t>회 </a:t>
            </a:r>
            <a:r>
              <a:rPr lang="ko-KR" altLang="en-US" sz="2400" dirty="0" err="1" smtClean="0"/>
              <a:t>투여후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24</a:t>
            </a:r>
            <a:r>
              <a:rPr lang="ko-KR" altLang="en-US" sz="2400" dirty="0" smtClean="0"/>
              <a:t>주 </a:t>
            </a:r>
            <a:r>
              <a:rPr lang="en-US" altLang="ko-KR" sz="2400" dirty="0" smtClean="0"/>
              <a:t>wash out, 4</a:t>
            </a:r>
            <a:r>
              <a:rPr lang="ko-KR" altLang="en-US" sz="2400" dirty="0" smtClean="0"/>
              <a:t>주마다 관찰</a:t>
            </a:r>
          </a:p>
          <a:p>
            <a:pPr marL="0" indent="0" fontAlgn="base">
              <a:spcBef>
                <a:spcPts val="600"/>
              </a:spcBef>
              <a:spcAft>
                <a:spcPts val="600"/>
              </a:spcAft>
              <a:buNone/>
            </a:pPr>
            <a:endParaRPr lang="en-US" altLang="ko-KR" sz="2400" dirty="0" smtClean="0"/>
          </a:p>
          <a:p>
            <a:pPr marL="0" indent="0" fontAlgn="base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2400" dirty="0" smtClean="0"/>
              <a:t>4. 205MS301 (DECIDE) - 919</a:t>
            </a:r>
            <a:r>
              <a:rPr lang="ko-KR" altLang="en-US" sz="2400" dirty="0" smtClean="0"/>
              <a:t>명 참여</a:t>
            </a:r>
            <a:endParaRPr lang="en-US" altLang="ko-KR" sz="2400" dirty="0" smtClean="0"/>
          </a:p>
          <a:p>
            <a:pPr marL="0" indent="0" fontAlgn="base" latinLnBrk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2400" dirty="0" smtClean="0"/>
              <a:t>HYP vs. IFN </a:t>
            </a:r>
            <a:r>
              <a:rPr lang="el-GR" altLang="ko-KR" sz="2400" dirty="0" smtClean="0"/>
              <a:t>β-1</a:t>
            </a:r>
            <a:r>
              <a:rPr lang="en-US" altLang="ko-KR" sz="2400" dirty="0" smtClean="0"/>
              <a:t>a (</a:t>
            </a:r>
            <a:r>
              <a:rPr lang="en-US" altLang="ko-KR" sz="2400" dirty="0" err="1" smtClean="0"/>
              <a:t>Avonex</a:t>
            </a:r>
            <a:r>
              <a:rPr lang="en-US" altLang="ko-KR" sz="2400" dirty="0" smtClean="0"/>
              <a:t> R)</a:t>
            </a:r>
            <a:r>
              <a:rPr lang="ko-KR" altLang="en-US" sz="2400" dirty="0" smtClean="0"/>
              <a:t>비교를 위해</a:t>
            </a:r>
            <a:endParaRPr lang="en-US" altLang="ko-KR" sz="2400" dirty="0" smtClean="0"/>
          </a:p>
          <a:p>
            <a:pPr marL="0" indent="0" fontAlgn="base" latinLnBrk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ko-KR" sz="2400" dirty="0"/>
              <a:t>96 to 144 </a:t>
            </a:r>
            <a:r>
              <a:rPr lang="en-US" altLang="ko-KR" sz="2400" dirty="0" smtClean="0"/>
              <a:t>weeks 4</a:t>
            </a:r>
            <a:r>
              <a:rPr lang="ko-KR" altLang="en-US" sz="2400" dirty="0" smtClean="0"/>
              <a:t>주에 한번씩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37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628800"/>
            <a:ext cx="8795320" cy="4525963"/>
          </a:xfrm>
        </p:spPr>
        <p:txBody>
          <a:bodyPr>
            <a:normAutofit fontScale="92500" lnSpcReduction="10000"/>
          </a:bodyPr>
          <a:lstStyle/>
          <a:p>
            <a:pPr marL="457200" indent="-457200" fontAlgn="base" latinLnBrk="0">
              <a:buAutoNum type="arabicPeriod"/>
            </a:pPr>
            <a:r>
              <a:rPr lang="en-US" altLang="ko-KR" sz="2400" dirty="0" smtClean="0"/>
              <a:t>CD25 </a:t>
            </a:r>
          </a:p>
          <a:p>
            <a:pPr marL="0" indent="0" fontAlgn="base" latinLnBrk="0">
              <a:buNone/>
            </a:pPr>
            <a:r>
              <a:rPr lang="en-US" altLang="ko-KR" sz="2400" dirty="0" smtClean="0"/>
              <a:t>  1) </a:t>
            </a:r>
            <a:r>
              <a:rPr lang="ko-KR" altLang="en-US" sz="2400" dirty="0" err="1" smtClean="0"/>
              <a:t>혈액채취후</a:t>
            </a:r>
            <a:r>
              <a:rPr lang="ko-KR" altLang="en-US" sz="2400" dirty="0" smtClean="0"/>
              <a:t> 혈액과 과 항체 </a:t>
            </a:r>
            <a:r>
              <a:rPr lang="ko-KR" altLang="en-US" sz="2400" dirty="0" err="1" smtClean="0"/>
              <a:t>섞은후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incubator</a:t>
            </a:r>
            <a:r>
              <a:rPr lang="ko-KR" altLang="en-US" sz="2400" dirty="0" smtClean="0"/>
              <a:t>에 넣고 적혈구 용혈</a:t>
            </a:r>
            <a:endParaRPr lang="en-US" altLang="ko-KR" sz="2400" dirty="0" smtClean="0"/>
          </a:p>
          <a:p>
            <a:pPr marL="0" indent="0" fontAlgn="base" latinLnBrk="0">
              <a:buNone/>
            </a:pPr>
            <a:r>
              <a:rPr lang="ko-KR" altLang="en-US" sz="2400" dirty="0" smtClean="0"/>
              <a:t>    </a:t>
            </a:r>
            <a:r>
              <a:rPr lang="en-US" altLang="ko-KR" sz="2400" dirty="0" smtClean="0"/>
              <a:t>CD25 expression : non-competing anti-CD25 antibody </a:t>
            </a:r>
            <a:r>
              <a:rPr lang="ko-KR" altLang="en-US" sz="2400" dirty="0" smtClean="0"/>
              <a:t>사용</a:t>
            </a:r>
          </a:p>
          <a:p>
            <a:pPr marL="0" indent="0" fontAlgn="base" latinLnBrk="0">
              <a:buNone/>
            </a:pPr>
            <a:r>
              <a:rPr lang="en-US" altLang="ko-KR" sz="2400" dirty="0" smtClean="0"/>
              <a:t>    CD25 occupancy : anti-CD25 antibody </a:t>
            </a:r>
            <a:r>
              <a:rPr lang="ko-KR" altLang="en-US" sz="2400" dirty="0" smtClean="0"/>
              <a:t>사용 </a:t>
            </a:r>
            <a:endParaRPr lang="en-US" altLang="ko-KR" sz="2400" dirty="0" smtClean="0"/>
          </a:p>
          <a:p>
            <a:pPr marL="0" indent="0" fontAlgn="base" latinLnBrk="0">
              <a:buNone/>
            </a:pPr>
            <a:r>
              <a:rPr lang="en-US" altLang="ko-KR" sz="2400" dirty="0" smtClean="0"/>
              <a:t>  2)</a:t>
            </a:r>
            <a:r>
              <a:rPr lang="ko-KR" altLang="en-US" sz="2400" dirty="0" smtClean="0"/>
              <a:t>백혈구는 </a:t>
            </a:r>
            <a:r>
              <a:rPr lang="en-US" altLang="ko-KR" sz="2400" dirty="0" smtClean="0"/>
              <a:t>1x   phosphate buffered saline with 2% normal calf    </a:t>
            </a:r>
            <a:r>
              <a:rPr lang="en-US" altLang="ko-KR" sz="2400" dirty="0" smtClean="0"/>
              <a:t>serum</a:t>
            </a:r>
            <a:r>
              <a:rPr lang="ko-KR" altLang="en-US" sz="2400" dirty="0" smtClean="0"/>
              <a:t>으로 없앰</a:t>
            </a:r>
            <a:endParaRPr lang="en-US" altLang="ko-KR" sz="2400" dirty="0" smtClean="0"/>
          </a:p>
          <a:p>
            <a:pPr marL="0" indent="0" fontAlgn="base" latinLnBrk="0">
              <a:buNone/>
            </a:pPr>
            <a:r>
              <a:rPr lang="en-US" altLang="ko-KR" sz="2400" dirty="0" smtClean="0"/>
              <a:t>  3)FACS</a:t>
            </a:r>
            <a:r>
              <a:rPr lang="ko-KR" altLang="en-US" sz="2400" dirty="0" smtClean="0"/>
              <a:t>를 이용한 세포 구분</a:t>
            </a:r>
            <a:endParaRPr lang="en-US" altLang="ko-KR" sz="2400" dirty="0" smtClean="0"/>
          </a:p>
          <a:p>
            <a:pPr marL="0" indent="0" fontAlgn="base" latinLnBrk="0">
              <a:buNone/>
            </a:pPr>
            <a:r>
              <a:rPr lang="en-US" altLang="ko-KR" sz="2400" dirty="0" smtClean="0"/>
              <a:t>2. </a:t>
            </a:r>
            <a:r>
              <a:rPr lang="en-US" altLang="ko-KR" sz="2400" dirty="0"/>
              <a:t>CD56bright natural killer (NK) </a:t>
            </a:r>
            <a:r>
              <a:rPr lang="en-US" altLang="ko-KR" sz="2400" dirty="0" smtClean="0"/>
              <a:t>cell</a:t>
            </a:r>
            <a:r>
              <a:rPr lang="ko-KR" altLang="en-US" sz="2400" dirty="0" smtClean="0"/>
              <a:t>와 </a:t>
            </a:r>
            <a:r>
              <a:rPr lang="en-US" altLang="ko-KR" sz="2400" dirty="0" err="1" smtClean="0"/>
              <a:t>Treg</a:t>
            </a:r>
            <a:endParaRPr lang="en-US" altLang="ko-KR" sz="2400" dirty="0" smtClean="0"/>
          </a:p>
          <a:p>
            <a:pPr marL="0" indent="0" fontAlgn="base" latinLnBrk="0">
              <a:buNone/>
            </a:pPr>
            <a:r>
              <a:rPr lang="en-US" altLang="ko-KR" sz="2400" dirty="0" smtClean="0"/>
              <a:t>    FACS</a:t>
            </a:r>
            <a:r>
              <a:rPr lang="ko-KR" altLang="en-US" sz="2400" dirty="0" smtClean="0"/>
              <a:t>로 측정</a:t>
            </a:r>
            <a:endParaRPr lang="en-US" altLang="ko-KR" sz="2400" dirty="0" smtClean="0"/>
          </a:p>
          <a:p>
            <a:pPr marL="0" indent="0" fontAlgn="base" latinLnBrk="0">
              <a:buNone/>
            </a:pPr>
            <a:r>
              <a:rPr lang="ko-KR" altLang="en-US" sz="2400" dirty="0" smtClean="0"/>
              <a:t>   모든 </a:t>
            </a:r>
            <a:r>
              <a:rPr lang="en-US" altLang="ko-KR" sz="2400" dirty="0" smtClean="0"/>
              <a:t>lymphocytes </a:t>
            </a:r>
            <a:r>
              <a:rPr lang="ko-KR" altLang="en-US" sz="2400" dirty="0" smtClean="0"/>
              <a:t>중에서 </a:t>
            </a:r>
            <a:r>
              <a:rPr lang="en-US" altLang="ko-KR" sz="2400" dirty="0" smtClean="0"/>
              <a:t>CD56bright </a:t>
            </a:r>
            <a:r>
              <a:rPr lang="en-US" altLang="ko-KR" sz="2400" dirty="0"/>
              <a:t>NK </a:t>
            </a:r>
            <a:r>
              <a:rPr lang="en-US" altLang="ko-KR" sz="2400" dirty="0" smtClean="0"/>
              <a:t>cells</a:t>
            </a:r>
            <a:r>
              <a:rPr lang="ko-KR" altLang="en-US" sz="2400" dirty="0" smtClean="0"/>
              <a:t>의 퍼센트</a:t>
            </a:r>
            <a:endParaRPr lang="en-US" altLang="ko-KR" sz="2400" dirty="0"/>
          </a:p>
          <a:p>
            <a:pPr marL="0" indent="0" fontAlgn="base" latinLnBrk="0">
              <a:buNone/>
            </a:pPr>
            <a:r>
              <a:rPr lang="ko-KR" altLang="en-US" sz="2400" dirty="0" smtClean="0"/>
              <a:t>   모든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CD4+ T cells</a:t>
            </a:r>
            <a:r>
              <a:rPr lang="ko-KR" altLang="en-US" sz="2400" dirty="0"/>
              <a:t>중 </a:t>
            </a:r>
            <a:r>
              <a:rPr lang="en-US" altLang="ko-KR" sz="2400" dirty="0" err="1"/>
              <a:t>Treg</a:t>
            </a:r>
            <a:r>
              <a:rPr lang="en-US" altLang="ko-KR" sz="2400" dirty="0"/>
              <a:t> </a:t>
            </a:r>
            <a:r>
              <a:rPr lang="ko-KR" altLang="en-US" sz="2400" dirty="0"/>
              <a:t>비율</a:t>
            </a:r>
          </a:p>
          <a:p>
            <a:pPr marL="0" indent="0" fontAlgn="base" latinLnBrk="0">
              <a:buNone/>
            </a:pPr>
            <a:endParaRPr lang="en-US" altLang="ko-KR" sz="2400" dirty="0"/>
          </a:p>
          <a:p>
            <a:pPr marL="0" indent="0" fontAlgn="base" latinLnBrk="0">
              <a:buNone/>
            </a:pPr>
            <a:endParaRPr lang="en-US" altLang="ko-KR" sz="2400" dirty="0"/>
          </a:p>
          <a:p>
            <a:pPr marL="0" indent="0" fontAlgn="base" latinLnBrk="0">
              <a:buNone/>
            </a:pPr>
            <a:endParaRPr lang="ko-KR" altLang="en-US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34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Population PK/PD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ko-KR" sz="3800" dirty="0"/>
              <a:t>2</a:t>
            </a:r>
            <a:r>
              <a:rPr lang="ko-KR" altLang="en-US" sz="3800" dirty="0" err="1"/>
              <a:t>컴</a:t>
            </a:r>
            <a:r>
              <a:rPr lang="en-US" altLang="ko-KR" sz="3800" dirty="0"/>
              <a:t>, first order </a:t>
            </a:r>
            <a:r>
              <a:rPr lang="en-US" altLang="ko-KR" sz="3800" dirty="0" smtClean="0"/>
              <a:t>absorption &amp; elimination</a:t>
            </a:r>
            <a:endParaRPr lang="en-US" altLang="ko-KR" sz="3800" dirty="0"/>
          </a:p>
          <a:p>
            <a:pPr fontAlgn="base">
              <a:spcAft>
                <a:spcPts val="600"/>
              </a:spcAft>
            </a:pPr>
            <a:r>
              <a:rPr lang="en-US" altLang="ko-KR" sz="3800" dirty="0" smtClean="0"/>
              <a:t>CL</a:t>
            </a:r>
            <a:r>
              <a:rPr lang="ko-KR" altLang="en-US" sz="3800" dirty="0" smtClean="0"/>
              <a:t> </a:t>
            </a:r>
            <a:r>
              <a:rPr lang="en-US" altLang="ko-KR" sz="3800" dirty="0"/>
              <a:t>: 0.212*(</a:t>
            </a:r>
            <a:r>
              <a:rPr lang="en-US" altLang="ko-KR" sz="3800" dirty="0" err="1"/>
              <a:t>Bw</a:t>
            </a:r>
            <a:r>
              <a:rPr lang="en-US" altLang="ko-KR" sz="3800" dirty="0"/>
              <a:t>/68) L/day</a:t>
            </a:r>
          </a:p>
          <a:p>
            <a:pPr fontAlgn="base">
              <a:spcAft>
                <a:spcPts val="600"/>
              </a:spcAft>
            </a:pPr>
            <a:r>
              <a:rPr lang="en-US" altLang="ko-KR" sz="3800" dirty="0"/>
              <a:t>central </a:t>
            </a:r>
            <a:r>
              <a:rPr lang="en-US" altLang="ko-KR" sz="3800" dirty="0" smtClean="0"/>
              <a:t>volume : </a:t>
            </a:r>
            <a:r>
              <a:rPr lang="en-US" altLang="ko-KR" sz="3800" dirty="0"/>
              <a:t>3.92*(</a:t>
            </a:r>
            <a:r>
              <a:rPr lang="en-US" altLang="ko-KR" sz="3800" dirty="0" err="1"/>
              <a:t>Bw</a:t>
            </a:r>
            <a:r>
              <a:rPr lang="en-US" altLang="ko-KR" sz="3800" dirty="0"/>
              <a:t>/68) L </a:t>
            </a:r>
          </a:p>
          <a:p>
            <a:pPr fontAlgn="base">
              <a:spcAft>
                <a:spcPts val="600"/>
              </a:spcAft>
            </a:pPr>
            <a:r>
              <a:rPr lang="en-US" altLang="ko-KR" sz="3800" dirty="0"/>
              <a:t>peripheral volume </a:t>
            </a:r>
            <a:r>
              <a:rPr lang="en-US" altLang="ko-KR" sz="3800" dirty="0" smtClean="0"/>
              <a:t>:</a:t>
            </a:r>
            <a:r>
              <a:rPr lang="ko-KR" altLang="en-US" sz="3800" dirty="0" smtClean="0"/>
              <a:t> </a:t>
            </a:r>
            <a:r>
              <a:rPr lang="en-US" altLang="ko-KR" sz="3800" dirty="0" smtClean="0"/>
              <a:t>2.42 </a:t>
            </a:r>
            <a:r>
              <a:rPr lang="en-US" altLang="ko-KR" sz="3800" dirty="0"/>
              <a:t>L.</a:t>
            </a:r>
          </a:p>
          <a:p>
            <a:pPr fontAlgn="base">
              <a:spcAft>
                <a:spcPts val="600"/>
              </a:spcAft>
            </a:pPr>
            <a:r>
              <a:rPr lang="en-US" altLang="ko-KR" sz="3800" dirty="0"/>
              <a:t>half life : 5day</a:t>
            </a:r>
          </a:p>
          <a:p>
            <a:pPr fontAlgn="base">
              <a:spcAft>
                <a:spcPts val="600"/>
              </a:spcAft>
            </a:pPr>
            <a:r>
              <a:rPr lang="en-US" altLang="ko-KR" sz="3800" dirty="0" err="1"/>
              <a:t>lagtime</a:t>
            </a:r>
            <a:r>
              <a:rPr lang="en-US" altLang="ko-KR" sz="3800" dirty="0"/>
              <a:t> : </a:t>
            </a:r>
            <a:r>
              <a:rPr lang="en-US" altLang="ko-KR" sz="3800" dirty="0" smtClean="0"/>
              <a:t>1.61h</a:t>
            </a:r>
            <a:endParaRPr lang="en-US" altLang="ko-KR" sz="3800" dirty="0"/>
          </a:p>
          <a:p>
            <a:pPr fontAlgn="base">
              <a:spcAft>
                <a:spcPts val="600"/>
              </a:spcAft>
            </a:pPr>
            <a:r>
              <a:rPr lang="en-US" altLang="ko-KR" sz="3800" dirty="0"/>
              <a:t>BA : 88%(100-300mg)</a:t>
            </a:r>
          </a:p>
          <a:p>
            <a:pPr fontAlgn="base" latinLnBrk="0">
              <a:spcAft>
                <a:spcPts val="600"/>
              </a:spcAft>
            </a:pPr>
            <a:r>
              <a:rPr lang="en-US" altLang="ko-KR" sz="3800" dirty="0"/>
              <a:t>Inter-individual variability (IIV)</a:t>
            </a:r>
          </a:p>
          <a:p>
            <a:pPr fontAlgn="base" latinLnBrk="0">
              <a:spcAft>
                <a:spcPts val="600"/>
              </a:spcAft>
            </a:pPr>
            <a:r>
              <a:rPr lang="en-US" altLang="ko-KR" sz="3800" dirty="0"/>
              <a:t>CL 27.2%</a:t>
            </a:r>
          </a:p>
          <a:p>
            <a:pPr fontAlgn="base" latinLnBrk="0">
              <a:spcAft>
                <a:spcPts val="600"/>
              </a:spcAft>
            </a:pPr>
            <a:r>
              <a:rPr lang="en-US" altLang="ko-KR" sz="3800" dirty="0"/>
              <a:t>V2 50.9%</a:t>
            </a:r>
          </a:p>
          <a:p>
            <a:pPr fontAlgn="base" latinLnBrk="0">
              <a:spcAft>
                <a:spcPts val="600"/>
              </a:spcAft>
            </a:pPr>
            <a:r>
              <a:rPr lang="en-US" altLang="ko-KR" sz="3800" dirty="0" err="1"/>
              <a:t>Ka</a:t>
            </a:r>
            <a:r>
              <a:rPr lang="en-US" altLang="ko-KR" sz="3800" dirty="0"/>
              <a:t> 94.4%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46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582</Words>
  <Application>Microsoft Office PowerPoint</Application>
  <PresentationFormat>화면 슬라이드 쇼(4:3)</PresentationFormat>
  <Paragraphs>118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Daclizumab의 약효</vt:lpstr>
      <vt:lpstr>CD25 saturation</vt:lpstr>
      <vt:lpstr>CD56bright NK cell수 중가</vt:lpstr>
      <vt:lpstr>regulatory T cell (Treg)감소</vt:lpstr>
      <vt:lpstr>임상시험</vt:lpstr>
      <vt:lpstr>임상시험</vt:lpstr>
      <vt:lpstr>분석법</vt:lpstr>
      <vt:lpstr>Population PK/PD</vt:lpstr>
      <vt:lpstr>CD25 occupancy Modelling</vt:lpstr>
      <vt:lpstr>CD25 occupancy Modelling</vt:lpstr>
      <vt:lpstr>CD25 occupancy Modelling</vt:lpstr>
      <vt:lpstr>CD25 occupancy Modelling</vt:lpstr>
      <vt:lpstr>CD25 occupancy Modelling validation</vt:lpstr>
      <vt:lpstr>CD25 occupancy Modelling validation</vt:lpstr>
      <vt:lpstr>CD25 occupancy Modelling validation</vt:lpstr>
      <vt:lpstr>CD56bright NK cell Modelling</vt:lpstr>
      <vt:lpstr>CD56bright NK cell Modelling</vt:lpstr>
      <vt:lpstr>CD56bright NK cell Modelling</vt:lpstr>
      <vt:lpstr>CD56bright NK cell Modelling validation</vt:lpstr>
      <vt:lpstr>CD56bright NK cell Modelling validation</vt:lpstr>
      <vt:lpstr>CD56bright NK cell Modelling validation</vt:lpstr>
      <vt:lpstr>Treg Modelling</vt:lpstr>
      <vt:lpstr>Treg Modelling</vt:lpstr>
      <vt:lpstr>Treg Modelling</vt:lpstr>
      <vt:lpstr>Treg Modelling validation</vt:lpstr>
      <vt:lpstr>Treg Modellingvalidation</vt:lpstr>
      <vt:lpstr>Treg Modelling validation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OASIS02</dc:creator>
  <cp:lastModifiedBy>OASIS02</cp:lastModifiedBy>
  <cp:revision>15</cp:revision>
  <dcterms:created xsi:type="dcterms:W3CDTF">2020-02-18T04:51:39Z</dcterms:created>
  <dcterms:modified xsi:type="dcterms:W3CDTF">2020-02-18T09:03:11Z</dcterms:modified>
</cp:coreProperties>
</file>